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7" r:id="rId5"/>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4" d="100"/>
          <a:sy n="64" d="100"/>
        </p:scale>
        <p:origin x="748"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80E08A5-A908-41A5-B4CC-6ACBAE319FF0}" type="datetimeFigureOut">
              <a:rPr lang="en-GB" smtClean="0"/>
              <a:t>30/08/2024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C46C9D5A-1452-42C8-9AD6-9D8F2937DA72}" type="slidenum">
              <a:rPr lang="en-GB" smtClean="0"/>
              <a:t>‹#›</a:t>
            </a:fld>
            <a:endParaRPr lang="en-GB"/>
          </a:p>
        </p:txBody>
      </p:sp>
    </p:spTree>
    <p:extLst>
      <p:ext uri="{BB962C8B-B14F-4D97-AF65-F5344CB8AC3E}">
        <p14:creationId xmlns:p14="http://schemas.microsoft.com/office/powerpoint/2010/main" val="3713085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DE18479-BDF7-47E0-8962-C0CBD40723F3}" type="slidenum">
              <a:rPr lang="en-GB" smtClean="0"/>
              <a:pPr>
                <a:defRPr/>
              </a:pPr>
              <a:t>1</a:t>
            </a:fld>
            <a:endParaRPr lang="en-GB"/>
          </a:p>
        </p:txBody>
      </p:sp>
    </p:spTree>
    <p:extLst>
      <p:ext uri="{BB962C8B-B14F-4D97-AF65-F5344CB8AC3E}">
        <p14:creationId xmlns:p14="http://schemas.microsoft.com/office/powerpoint/2010/main" val="706434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63B0E5C-BE66-416F-8020-6F29A97532D6}"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978972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63B0E5C-BE66-416F-8020-6F29A97532D6}"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60808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63B0E5C-BE66-416F-8020-6F29A97532D6}"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4196466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63B0E5C-BE66-416F-8020-6F29A97532D6}" type="datetimeFigureOut">
              <a:rPr lang="en-GB" smtClean="0"/>
              <a:t>30/08/2024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1689712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63B0E5C-BE66-416F-8020-6F29A97532D6}" type="datetimeFigureOut">
              <a:rPr lang="en-GB" smtClean="0"/>
              <a:t>30/08/2024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4258727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63B0E5C-BE66-416F-8020-6F29A97532D6}" type="datetimeFigureOut">
              <a:rPr lang="en-GB" smtClean="0"/>
              <a:t>30/08/2024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285597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3B0E5C-BE66-416F-8020-6F29A97532D6}" type="datetimeFigureOut">
              <a:rPr lang="en-GB" smtClean="0"/>
              <a:t>30/08/2024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2792385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63B0E5C-BE66-416F-8020-6F29A97532D6}" type="datetimeFigureOut">
              <a:rPr lang="en-GB" smtClean="0"/>
              <a:t>30/08/2024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541660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63B0E5C-BE66-416F-8020-6F29A97532D6}" type="datetimeFigureOut">
              <a:rPr lang="en-GB" smtClean="0"/>
              <a:t>30/08/2024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277361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63B0E5C-BE66-416F-8020-6F29A97532D6}"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1560335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63B0E5C-BE66-416F-8020-6F29A97532D6}" type="datetimeFigureOut">
              <a:rPr lang="en-GB" smtClean="0"/>
              <a:t>30/08/2024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1B91A4-95F2-4115-BE07-743DC2B86FF3}" type="slidenum">
              <a:rPr lang="en-GB" smtClean="0"/>
              <a:t>‹#›</a:t>
            </a:fld>
            <a:endParaRPr lang="en-GB"/>
          </a:p>
        </p:txBody>
      </p:sp>
    </p:spTree>
    <p:extLst>
      <p:ext uri="{BB962C8B-B14F-4D97-AF65-F5344CB8AC3E}">
        <p14:creationId xmlns:p14="http://schemas.microsoft.com/office/powerpoint/2010/main" val="9207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3B0E5C-BE66-416F-8020-6F29A97532D6}" type="datetimeFigureOut">
              <a:rPr lang="en-GB" smtClean="0"/>
              <a:t>30/08/2024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B91A4-95F2-4115-BE07-743DC2B86FF3}" type="slidenum">
              <a:rPr lang="en-GB" smtClean="0"/>
              <a:t>‹#›</a:t>
            </a:fld>
            <a:endParaRPr lang="en-GB"/>
          </a:p>
        </p:txBody>
      </p:sp>
    </p:spTree>
    <p:extLst>
      <p:ext uri="{BB962C8B-B14F-4D97-AF65-F5344CB8AC3E}">
        <p14:creationId xmlns:p14="http://schemas.microsoft.com/office/powerpoint/2010/main" val="2654467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115889"/>
            <a:ext cx="8928100" cy="636587"/>
          </a:xfrm>
          <a:noFill/>
        </p:spPr>
        <p:txBody>
          <a:bodyPr rtlCol="0" anchor="t">
            <a:noAutofit/>
          </a:bodyPr>
          <a:lstStyle/>
          <a:p>
            <a:pPr algn="l">
              <a:defRPr/>
            </a:pPr>
            <a:r>
              <a:rPr lang="en-GB" sz="1600" b="1" dirty="0">
                <a:latin typeface="Century Gothic" panose="020B0502020202020204" pitchFamily="34" charset="0"/>
              </a:rPr>
              <a:t>St Cuthbert’s Primary School Improvement Plan Summary 2024/25</a:t>
            </a:r>
          </a:p>
        </p:txBody>
      </p:sp>
      <p:sp>
        <p:nvSpPr>
          <p:cNvPr id="6" name="Rectangle 5"/>
          <p:cNvSpPr/>
          <p:nvPr/>
        </p:nvSpPr>
        <p:spPr>
          <a:xfrm>
            <a:off x="1095651" y="1517564"/>
            <a:ext cx="1224136" cy="3852863"/>
          </a:xfrm>
          <a:prstGeom prst="rect">
            <a:avLst/>
          </a:prstGeom>
          <a:solidFill>
            <a:srgbClr val="00B0F0"/>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b="1" dirty="0">
                <a:solidFill>
                  <a:schemeClr val="bg1"/>
                </a:solidFill>
                <a:latin typeface="Century Gothic" panose="020B0502020202020204" pitchFamily="34" charset="0"/>
              </a:rPr>
              <a:t>Aim:  </a:t>
            </a:r>
          </a:p>
          <a:p>
            <a:pPr algn="ctr">
              <a:defRPr/>
            </a:pPr>
            <a:endParaRPr lang="en-GB" sz="1400" b="1" dirty="0">
              <a:solidFill>
                <a:schemeClr val="bg1"/>
              </a:solidFill>
              <a:latin typeface="Century Gothic" panose="020B0502020202020204" pitchFamily="34" charset="0"/>
            </a:endParaRPr>
          </a:p>
          <a:p>
            <a:pPr algn="ctr">
              <a:defRPr/>
            </a:pPr>
            <a:endParaRPr lang="en-GB" sz="1400" b="1" dirty="0">
              <a:solidFill>
                <a:schemeClr val="bg1"/>
              </a:solidFill>
              <a:latin typeface="Century Gothic" panose="020B0502020202020204" pitchFamily="34" charset="0"/>
            </a:endParaRPr>
          </a:p>
          <a:p>
            <a:pPr algn="ctr">
              <a:defRPr/>
            </a:pPr>
            <a:endParaRPr lang="en-GB" sz="1400" b="1" dirty="0">
              <a:solidFill>
                <a:schemeClr val="bg1"/>
              </a:solidFill>
              <a:latin typeface="Century Gothic" panose="020B0502020202020204" pitchFamily="34" charset="0"/>
            </a:endParaRPr>
          </a:p>
          <a:p>
            <a:pPr algn="ctr">
              <a:defRPr/>
            </a:pPr>
            <a:endParaRPr lang="en-GB" sz="1400" b="1" dirty="0">
              <a:solidFill>
                <a:schemeClr val="bg1"/>
              </a:solidFill>
              <a:latin typeface="Century Gothic" panose="020B0502020202020204" pitchFamily="34" charset="0"/>
            </a:endParaRPr>
          </a:p>
          <a:p>
            <a:pPr algn="ctr">
              <a:defRPr/>
            </a:pPr>
            <a:endParaRPr lang="en-GB" sz="1400" b="1" dirty="0">
              <a:solidFill>
                <a:schemeClr val="bg1"/>
              </a:solidFill>
              <a:latin typeface="Century Gothic" panose="020B0502020202020204" pitchFamily="34" charset="0"/>
            </a:endParaRPr>
          </a:p>
          <a:p>
            <a:pPr algn="ctr">
              <a:defRPr/>
            </a:pPr>
            <a:endParaRPr lang="en-GB" sz="1400" b="1" dirty="0">
              <a:solidFill>
                <a:schemeClr val="bg1"/>
              </a:solidFill>
              <a:latin typeface="Century Gothic" panose="020B0502020202020204" pitchFamily="34" charset="0"/>
            </a:endParaRPr>
          </a:p>
          <a:p>
            <a:pPr algn="ctr">
              <a:defRPr/>
            </a:pPr>
            <a:endParaRPr lang="en-GB" sz="1400" b="1" dirty="0">
              <a:solidFill>
                <a:schemeClr val="bg1"/>
              </a:solidFill>
              <a:latin typeface="Century Gothic" panose="020B0502020202020204" pitchFamily="34" charset="0"/>
            </a:endParaRPr>
          </a:p>
          <a:p>
            <a:pPr algn="ctr">
              <a:defRPr/>
            </a:pPr>
            <a:endParaRPr lang="en-GB" sz="1400" b="1" dirty="0">
              <a:solidFill>
                <a:schemeClr val="bg1"/>
              </a:solidFill>
              <a:latin typeface="Century Gothic" panose="020B0502020202020204" pitchFamily="34" charset="0"/>
            </a:endParaRPr>
          </a:p>
          <a:p>
            <a:pPr algn="ctr">
              <a:defRPr/>
            </a:pPr>
            <a:endParaRPr lang="en-GB" sz="1400" b="1" dirty="0">
              <a:solidFill>
                <a:schemeClr val="bg1"/>
              </a:solidFill>
              <a:latin typeface="Century Gothic" panose="020B0502020202020204" pitchFamily="34" charset="0"/>
            </a:endParaRPr>
          </a:p>
          <a:p>
            <a:pPr algn="ctr">
              <a:defRPr/>
            </a:pPr>
            <a:endParaRPr lang="en-GB" sz="1400" b="1" dirty="0">
              <a:solidFill>
                <a:schemeClr val="bg1"/>
              </a:solidFill>
              <a:latin typeface="Century Gothic" panose="020B0502020202020204" pitchFamily="34" charset="0"/>
            </a:endParaRPr>
          </a:p>
          <a:p>
            <a:pPr algn="ctr">
              <a:defRPr/>
            </a:pPr>
            <a:r>
              <a:rPr lang="en-GB" sz="1400" b="1" dirty="0">
                <a:solidFill>
                  <a:schemeClr val="bg1"/>
                </a:solidFill>
                <a:latin typeface="Century Gothic" panose="020B0502020202020204" pitchFamily="34" charset="0"/>
              </a:rPr>
              <a:t>To ensure we are the best school we can be for the children, staff and families of St Cuthbert’s Primary School </a:t>
            </a:r>
          </a:p>
          <a:p>
            <a:pPr algn="ctr">
              <a:defRPr/>
            </a:pPr>
            <a:endParaRPr lang="en-GB" sz="14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a:p>
            <a:pPr algn="ctr">
              <a:defRPr/>
            </a:pPr>
            <a:endParaRPr lang="en-GB" sz="1000" b="1" dirty="0">
              <a:solidFill>
                <a:schemeClr val="bg1"/>
              </a:solidFill>
              <a:latin typeface="Century Gothic" panose="020B0502020202020204" pitchFamily="34" charset="0"/>
            </a:endParaRPr>
          </a:p>
        </p:txBody>
      </p:sp>
      <p:sp>
        <p:nvSpPr>
          <p:cNvPr id="7" name="Rectangle 6"/>
          <p:cNvSpPr/>
          <p:nvPr/>
        </p:nvSpPr>
        <p:spPr>
          <a:xfrm>
            <a:off x="2532428" y="1089830"/>
            <a:ext cx="2428875" cy="657829"/>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a:solidFill>
                  <a:schemeClr val="tx1"/>
                </a:solidFill>
                <a:latin typeface="Century Gothic" panose="020B0502020202020204" pitchFamily="34" charset="0"/>
              </a:rPr>
              <a:t>Learning, Teaching and Assessment </a:t>
            </a:r>
          </a:p>
        </p:txBody>
      </p:sp>
      <p:sp>
        <p:nvSpPr>
          <p:cNvPr id="11" name="Rectangle 10"/>
          <p:cNvSpPr/>
          <p:nvPr/>
        </p:nvSpPr>
        <p:spPr>
          <a:xfrm>
            <a:off x="5281245" y="1089830"/>
            <a:ext cx="2520499" cy="1207025"/>
          </a:xfrm>
          <a:prstGeom prst="rect">
            <a:avLst/>
          </a:prstGeom>
          <a:solidFill>
            <a:srgbClr val="FFFF00"/>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chemeClr val="tx1"/>
                </a:solidFill>
                <a:latin typeface="Century Gothic" panose="020B0502020202020204" pitchFamily="34" charset="0"/>
              </a:rPr>
              <a:t>Improve Consistency and Quality of Learning and Teaching across the school</a:t>
            </a:r>
          </a:p>
        </p:txBody>
      </p:sp>
      <p:sp>
        <p:nvSpPr>
          <p:cNvPr id="13" name="Rectangle 12"/>
          <p:cNvSpPr/>
          <p:nvPr/>
        </p:nvSpPr>
        <p:spPr>
          <a:xfrm>
            <a:off x="5290619" y="2656107"/>
            <a:ext cx="2520497" cy="1207025"/>
          </a:xfrm>
          <a:prstGeom prst="rect">
            <a:avLst/>
          </a:prstGeom>
          <a:solidFill>
            <a:srgbClr val="FFFF00"/>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chemeClr val="tx1"/>
                </a:solidFill>
                <a:latin typeface="Century Gothic" panose="020B0502020202020204" pitchFamily="34" charset="0"/>
              </a:rPr>
              <a:t>To raise attainment across the school, particularly in P1 and P4</a:t>
            </a:r>
          </a:p>
        </p:txBody>
      </p:sp>
      <p:sp>
        <p:nvSpPr>
          <p:cNvPr id="21" name="Rectangle 20"/>
          <p:cNvSpPr/>
          <p:nvPr/>
        </p:nvSpPr>
        <p:spPr>
          <a:xfrm>
            <a:off x="7942567" y="2753173"/>
            <a:ext cx="3320368" cy="1249401"/>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000" dirty="0">
                <a:solidFill>
                  <a:schemeClr val="tx1"/>
                </a:solidFill>
                <a:latin typeface="Century Gothic" panose="020B0502020202020204" pitchFamily="34" charset="0"/>
              </a:rPr>
              <a:t>Standardise and improve school approach to the teaching of reading and spelling.  Improve staff knowledge and use of data via Edinburgh Tracking System.  Develop partnership working with Digital Learning lead and outdoor learning professionals to provide learning that engages pupils with different learning styles.</a:t>
            </a:r>
          </a:p>
        </p:txBody>
      </p:sp>
      <p:sp>
        <p:nvSpPr>
          <p:cNvPr id="22" name="Rectangle 21"/>
          <p:cNvSpPr/>
          <p:nvPr/>
        </p:nvSpPr>
        <p:spPr>
          <a:xfrm>
            <a:off x="7932135" y="1418744"/>
            <a:ext cx="3306698" cy="1293647"/>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solidFill>
                <a:schemeClr val="tx1"/>
              </a:solidFill>
              <a:latin typeface="Century Gothic" panose="020B0502020202020204" pitchFamily="34" charset="0"/>
            </a:endParaRPr>
          </a:p>
          <a:p>
            <a:pPr algn="ctr">
              <a:defRPr/>
            </a:pPr>
            <a:r>
              <a:rPr lang="en-GB" sz="1000" dirty="0">
                <a:solidFill>
                  <a:schemeClr val="tx1"/>
                </a:solidFill>
                <a:latin typeface="Century Gothic" panose="020B0502020202020204" pitchFamily="34" charset="0"/>
              </a:rPr>
              <a:t>Collegiately create a new Learning, Teaching and Assessment Policy in school. </a:t>
            </a:r>
          </a:p>
          <a:p>
            <a:pPr algn="ctr">
              <a:defRPr/>
            </a:pPr>
            <a:r>
              <a:rPr lang="en-GB" sz="1000" dirty="0">
                <a:solidFill>
                  <a:schemeClr val="tx1"/>
                </a:solidFill>
                <a:latin typeface="Century Gothic" panose="020B0502020202020204" pitchFamily="34" charset="0"/>
              </a:rPr>
              <a:t>Consult with all stakeholders to create a consistent homework policy and approach across the school.</a:t>
            </a:r>
          </a:p>
          <a:p>
            <a:pPr algn="ctr">
              <a:defRPr/>
            </a:pPr>
            <a:r>
              <a:rPr lang="en-GB" sz="1000" dirty="0">
                <a:solidFill>
                  <a:schemeClr val="tx1"/>
                </a:solidFill>
                <a:latin typeface="Century Gothic" panose="020B0502020202020204" pitchFamily="34" charset="0"/>
              </a:rPr>
              <a:t>Agree and implement a consistent approach to  teacher feedback and pupil self and peer assessment.</a:t>
            </a:r>
          </a:p>
          <a:p>
            <a:pPr algn="ctr">
              <a:defRPr/>
            </a:pPr>
            <a:endParaRPr lang="en-GB" sz="1000" dirty="0">
              <a:solidFill>
                <a:schemeClr val="tx1"/>
              </a:solidFill>
              <a:latin typeface="Century Gothic" panose="020B0502020202020204" pitchFamily="34" charset="0"/>
            </a:endParaRPr>
          </a:p>
        </p:txBody>
      </p:sp>
      <p:sp>
        <p:nvSpPr>
          <p:cNvPr id="38" name="Rectangle 37"/>
          <p:cNvSpPr/>
          <p:nvPr/>
        </p:nvSpPr>
        <p:spPr>
          <a:xfrm>
            <a:off x="7942567" y="980455"/>
            <a:ext cx="3286892" cy="438289"/>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000" dirty="0">
                <a:solidFill>
                  <a:schemeClr val="tx1"/>
                </a:solidFill>
                <a:latin typeface="Century Gothic" panose="020B0502020202020204" pitchFamily="34" charset="0"/>
              </a:rPr>
              <a:t>Review, update, streamline and improve forward planning guidance.</a:t>
            </a:r>
          </a:p>
        </p:txBody>
      </p:sp>
      <p:sp>
        <p:nvSpPr>
          <p:cNvPr id="19496" name="TextBox 48"/>
          <p:cNvSpPr txBox="1">
            <a:spLocks noChangeArrowheads="1"/>
          </p:cNvSpPr>
          <p:nvPr/>
        </p:nvSpPr>
        <p:spPr bwMode="auto">
          <a:xfrm>
            <a:off x="8169723" y="725873"/>
            <a:ext cx="2879725" cy="276225"/>
          </a:xfrm>
          <a:prstGeom prst="rect">
            <a:avLst/>
          </a:prstGeom>
          <a:noFill/>
          <a:ln w="9525">
            <a:noFill/>
            <a:miter lim="800000"/>
            <a:headEnd/>
            <a:tailEnd/>
          </a:ln>
        </p:spPr>
        <p:txBody>
          <a:bodyPr>
            <a:spAutoFit/>
          </a:bodyPr>
          <a:lstStyle/>
          <a:p>
            <a:pPr algn="ctr"/>
            <a:r>
              <a:rPr lang="en-GB" sz="1200" b="1" dirty="0">
                <a:latin typeface="Century Gothic" panose="020B0502020202020204" pitchFamily="34" charset="0"/>
              </a:rPr>
              <a:t>Tasks  to impact drivers</a:t>
            </a:r>
          </a:p>
        </p:txBody>
      </p:sp>
      <p:sp>
        <p:nvSpPr>
          <p:cNvPr id="19497" name="TextBox 50"/>
          <p:cNvSpPr txBox="1">
            <a:spLocks noChangeArrowheads="1"/>
          </p:cNvSpPr>
          <p:nvPr/>
        </p:nvSpPr>
        <p:spPr bwMode="auto">
          <a:xfrm>
            <a:off x="4799012" y="699269"/>
            <a:ext cx="2881313" cy="276225"/>
          </a:xfrm>
          <a:prstGeom prst="rect">
            <a:avLst/>
          </a:prstGeom>
          <a:noFill/>
          <a:ln w="9525">
            <a:noFill/>
            <a:miter lim="800000"/>
            <a:headEnd/>
            <a:tailEnd/>
          </a:ln>
        </p:spPr>
        <p:txBody>
          <a:bodyPr>
            <a:spAutoFit/>
          </a:bodyPr>
          <a:lstStyle/>
          <a:p>
            <a:pPr algn="ctr"/>
            <a:r>
              <a:rPr lang="en-GB" sz="1200" b="1" dirty="0">
                <a:latin typeface="Century Gothic" panose="020B0502020202020204" pitchFamily="34" charset="0"/>
              </a:rPr>
              <a:t>           Smart Targets</a:t>
            </a:r>
          </a:p>
        </p:txBody>
      </p:sp>
      <p:sp>
        <p:nvSpPr>
          <p:cNvPr id="19498" name="TextBox 51"/>
          <p:cNvSpPr txBox="1">
            <a:spLocks noChangeArrowheads="1"/>
          </p:cNvSpPr>
          <p:nvPr/>
        </p:nvSpPr>
        <p:spPr bwMode="auto">
          <a:xfrm>
            <a:off x="2079991" y="712863"/>
            <a:ext cx="2881312" cy="276225"/>
          </a:xfrm>
          <a:prstGeom prst="rect">
            <a:avLst/>
          </a:prstGeom>
          <a:noFill/>
          <a:ln w="9525">
            <a:noFill/>
            <a:miter lim="800000"/>
            <a:headEnd/>
            <a:tailEnd/>
          </a:ln>
        </p:spPr>
        <p:txBody>
          <a:bodyPr>
            <a:spAutoFit/>
          </a:bodyPr>
          <a:lstStyle/>
          <a:p>
            <a:pPr algn="ctr"/>
            <a:r>
              <a:rPr lang="en-GB" sz="1200" b="1" dirty="0">
                <a:latin typeface="Century Gothic" panose="020B0502020202020204" pitchFamily="34" charset="0"/>
              </a:rPr>
              <a:t>Primary drivers</a:t>
            </a:r>
          </a:p>
        </p:txBody>
      </p:sp>
      <p:sp>
        <p:nvSpPr>
          <p:cNvPr id="51" name="Rectangle 50"/>
          <p:cNvSpPr/>
          <p:nvPr/>
        </p:nvSpPr>
        <p:spPr>
          <a:xfrm>
            <a:off x="1631504" y="4869161"/>
            <a:ext cx="1224136" cy="426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lang="en-GB" sz="1000" dirty="0">
              <a:solidFill>
                <a:schemeClr val="tx1"/>
              </a:solidFill>
              <a:latin typeface="Century Gothic" panose="020B0502020202020204" pitchFamily="34" charset="0"/>
            </a:endParaRPr>
          </a:p>
        </p:txBody>
      </p:sp>
      <p:sp>
        <p:nvSpPr>
          <p:cNvPr id="52" name="Rectangle 51"/>
          <p:cNvSpPr/>
          <p:nvPr/>
        </p:nvSpPr>
        <p:spPr>
          <a:xfrm>
            <a:off x="1641553" y="5632836"/>
            <a:ext cx="1224136" cy="888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lang="en-GB" sz="1000" dirty="0">
              <a:solidFill>
                <a:schemeClr val="tx1"/>
              </a:solidFill>
              <a:latin typeface="Century Gothic" panose="020B0502020202020204" pitchFamily="34" charset="0"/>
            </a:endParaRPr>
          </a:p>
        </p:txBody>
      </p:sp>
      <p:sp>
        <p:nvSpPr>
          <p:cNvPr id="44" name="Rectangle 43">
            <a:extLst>
              <a:ext uri="{FF2B5EF4-FFF2-40B4-BE49-F238E27FC236}">
                <a16:creationId xmlns:a16="http://schemas.microsoft.com/office/drawing/2014/main" id="{7461D637-452C-4CAF-93CC-F774502A2D96}"/>
              </a:ext>
            </a:extLst>
          </p:cNvPr>
          <p:cNvSpPr/>
          <p:nvPr/>
        </p:nvSpPr>
        <p:spPr>
          <a:xfrm>
            <a:off x="2619604" y="4418545"/>
            <a:ext cx="2412823" cy="657829"/>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a:solidFill>
                  <a:schemeClr val="tx1"/>
                </a:solidFill>
                <a:latin typeface="Century Gothic" panose="020B0502020202020204" pitchFamily="34" charset="0"/>
              </a:rPr>
              <a:t>Equalities, Equity and Inclusion </a:t>
            </a:r>
          </a:p>
        </p:txBody>
      </p:sp>
      <p:pic>
        <p:nvPicPr>
          <p:cNvPr id="39" name="Picture 38" descr="logo">
            <a:extLst>
              <a:ext uri="{FF2B5EF4-FFF2-40B4-BE49-F238E27FC236}">
                <a16:creationId xmlns:a16="http://schemas.microsoft.com/office/drawing/2014/main" id="{56E35B23-BCCB-4614-9325-FB844FFC293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788" y="406401"/>
            <a:ext cx="855776" cy="848754"/>
          </a:xfrm>
          <a:prstGeom prst="rect">
            <a:avLst/>
          </a:prstGeom>
          <a:noFill/>
          <a:ln>
            <a:noFill/>
          </a:ln>
        </p:spPr>
      </p:pic>
      <p:sp>
        <p:nvSpPr>
          <p:cNvPr id="37" name="Rectangle 36">
            <a:extLst>
              <a:ext uri="{FF2B5EF4-FFF2-40B4-BE49-F238E27FC236}">
                <a16:creationId xmlns:a16="http://schemas.microsoft.com/office/drawing/2014/main" id="{57F946BE-B1B6-4B46-A77D-1E0825BD9B92}"/>
              </a:ext>
            </a:extLst>
          </p:cNvPr>
          <p:cNvSpPr/>
          <p:nvPr/>
        </p:nvSpPr>
        <p:spPr>
          <a:xfrm>
            <a:off x="5281245" y="4200486"/>
            <a:ext cx="2511586" cy="1150328"/>
          </a:xfrm>
          <a:prstGeom prst="rect">
            <a:avLst/>
          </a:prstGeom>
          <a:solidFill>
            <a:srgbClr val="FFFF00"/>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chemeClr val="tx1"/>
                </a:solidFill>
                <a:latin typeface="Century Gothic" panose="020B0502020202020204" pitchFamily="34" charset="0"/>
              </a:rPr>
              <a:t>To further improve support given to pupils with ASN/EAL. Review CP procedures.</a:t>
            </a:r>
          </a:p>
        </p:txBody>
      </p:sp>
      <p:sp>
        <p:nvSpPr>
          <p:cNvPr id="46" name="Rectangle 45">
            <a:extLst>
              <a:ext uri="{FF2B5EF4-FFF2-40B4-BE49-F238E27FC236}">
                <a16:creationId xmlns:a16="http://schemas.microsoft.com/office/drawing/2014/main" id="{52FD3A1E-9ED9-4D71-B5D2-1B71F3C2BD0B}"/>
              </a:ext>
            </a:extLst>
          </p:cNvPr>
          <p:cNvSpPr/>
          <p:nvPr/>
        </p:nvSpPr>
        <p:spPr>
          <a:xfrm>
            <a:off x="7915387" y="4094922"/>
            <a:ext cx="3327743" cy="1634348"/>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000" dirty="0">
                <a:solidFill>
                  <a:schemeClr val="tx1"/>
                </a:solidFill>
                <a:latin typeface="Century Gothic" panose="020B0502020202020204" pitchFamily="34" charset="0"/>
              </a:rPr>
              <a:t>Staff to be trained in and supported with the implementation of learning related to Circle Document and Individual Education Plans. Distributed leadership to be implemented in relation to GIRFEC processes.</a:t>
            </a:r>
          </a:p>
          <a:p>
            <a:pPr algn="ctr">
              <a:defRPr/>
            </a:pPr>
            <a:r>
              <a:rPr lang="en-GB" sz="1000" dirty="0">
                <a:solidFill>
                  <a:schemeClr val="tx1"/>
                </a:solidFill>
                <a:latin typeface="Century Gothic" panose="020B0502020202020204" pitchFamily="34" charset="0"/>
              </a:rPr>
              <a:t>Targeted Maths recovery support to be provided for identified pupils in P1,4 &amp; 7 as well as Q1. Support for EAL Learners to be reviewed and adapted.</a:t>
            </a:r>
          </a:p>
        </p:txBody>
      </p:sp>
      <p:sp>
        <p:nvSpPr>
          <p:cNvPr id="32" name="Rectangle 31">
            <a:extLst>
              <a:ext uri="{FF2B5EF4-FFF2-40B4-BE49-F238E27FC236}">
                <a16:creationId xmlns:a16="http://schemas.microsoft.com/office/drawing/2014/main" id="{F8AF7417-AE0E-4484-8DB2-A6B86D934F66}"/>
              </a:ext>
            </a:extLst>
          </p:cNvPr>
          <p:cNvSpPr/>
          <p:nvPr/>
        </p:nvSpPr>
        <p:spPr>
          <a:xfrm>
            <a:off x="7922762" y="5754223"/>
            <a:ext cx="3306697" cy="987888"/>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000" dirty="0">
                <a:solidFill>
                  <a:schemeClr val="tx1"/>
                </a:solidFill>
                <a:latin typeface="Century Gothic" panose="020B0502020202020204" pitchFamily="34" charset="0"/>
              </a:rPr>
              <a:t>Introduce electronic communication for surveys and feedback from parents/carers.</a:t>
            </a:r>
          </a:p>
          <a:p>
            <a:pPr algn="ctr">
              <a:defRPr/>
            </a:pPr>
            <a:r>
              <a:rPr lang="en-GB" sz="1000" dirty="0">
                <a:solidFill>
                  <a:schemeClr val="tx1"/>
                </a:solidFill>
                <a:latin typeface="Century Gothic" panose="020B0502020202020204" pitchFamily="34" charset="0"/>
              </a:rPr>
              <a:t>Record minutes and actions for all 3 pupil </a:t>
            </a:r>
            <a:r>
              <a:rPr lang="en-GB" sz="1000">
                <a:solidFill>
                  <a:schemeClr val="tx1"/>
                </a:solidFill>
                <a:latin typeface="Century Gothic" panose="020B0502020202020204" pitchFamily="34" charset="0"/>
              </a:rPr>
              <a:t>voice groups  </a:t>
            </a:r>
            <a:r>
              <a:rPr lang="en-GB" sz="1000" dirty="0">
                <a:solidFill>
                  <a:schemeClr val="tx1"/>
                </a:solidFill>
                <a:latin typeface="Century Gothic" panose="020B0502020202020204" pitchFamily="34" charset="0"/>
              </a:rPr>
              <a:t>to provide higher quality evidence capture. All new school policies shared with all stakeholders and feedback sought and used.</a:t>
            </a:r>
          </a:p>
        </p:txBody>
      </p:sp>
      <p:sp>
        <p:nvSpPr>
          <p:cNvPr id="4" name="Rectangle 3">
            <a:extLst>
              <a:ext uri="{FF2B5EF4-FFF2-40B4-BE49-F238E27FC236}">
                <a16:creationId xmlns:a16="http://schemas.microsoft.com/office/drawing/2014/main" id="{EB078D3D-8488-1B6E-92DA-5357F3126B73}"/>
              </a:ext>
            </a:extLst>
          </p:cNvPr>
          <p:cNvSpPr/>
          <p:nvPr/>
        </p:nvSpPr>
        <p:spPr>
          <a:xfrm>
            <a:off x="5312782" y="5583567"/>
            <a:ext cx="2511586" cy="1150328"/>
          </a:xfrm>
          <a:prstGeom prst="rect">
            <a:avLst/>
          </a:prstGeom>
          <a:solidFill>
            <a:srgbClr val="FFFF00"/>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chemeClr val="tx1"/>
                </a:solidFill>
                <a:latin typeface="Century Gothic" panose="020B0502020202020204" pitchFamily="34" charset="0"/>
              </a:rPr>
              <a:t>To update and improve capture of pupil and parent/carer voice.</a:t>
            </a:r>
          </a:p>
        </p:txBody>
      </p:sp>
    </p:spTree>
    <p:extLst>
      <p:ext uri="{BB962C8B-B14F-4D97-AF65-F5344CB8AC3E}">
        <p14:creationId xmlns:p14="http://schemas.microsoft.com/office/powerpoint/2010/main" val="41836348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D4A5EA0787204183DB0C0627730CD6" ma:contentTypeVersion="13" ma:contentTypeDescription="Create a new document." ma:contentTypeScope="" ma:versionID="41488f53ceabb535021e06194ed51eb6">
  <xsd:schema xmlns:xsd="http://www.w3.org/2001/XMLSchema" xmlns:xs="http://www.w3.org/2001/XMLSchema" xmlns:p="http://schemas.microsoft.com/office/2006/metadata/properties" xmlns:ns3="a7b18e8d-63f6-411e-b08a-0db879561f9c" xmlns:ns4="1bb660f6-1bfa-4fb8-9d77-1dd2285d5510" targetNamespace="http://schemas.microsoft.com/office/2006/metadata/properties" ma:root="true" ma:fieldsID="8d8c1edd5920af03e27c72a452f9ff8b" ns3:_="" ns4:_="">
    <xsd:import namespace="a7b18e8d-63f6-411e-b08a-0db879561f9c"/>
    <xsd:import namespace="1bb660f6-1bfa-4fb8-9d77-1dd2285d551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b18e8d-63f6-411e-b08a-0db879561f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b660f6-1bfa-4fb8-9d77-1dd2285d551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A1E52B-5A57-4E30-AD6C-90BE2CA90439}">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1bb660f6-1bfa-4fb8-9d77-1dd2285d5510"/>
    <ds:schemaRef ds:uri="http://purl.org/dc/terms/"/>
    <ds:schemaRef ds:uri="http://schemas.openxmlformats.org/package/2006/metadata/core-properties"/>
    <ds:schemaRef ds:uri="a7b18e8d-63f6-411e-b08a-0db879561f9c"/>
    <ds:schemaRef ds:uri="http://www.w3.org/XML/1998/namespace"/>
  </ds:schemaRefs>
</ds:datastoreItem>
</file>

<file path=customXml/itemProps2.xml><?xml version="1.0" encoding="utf-8"?>
<ds:datastoreItem xmlns:ds="http://schemas.openxmlformats.org/officeDocument/2006/customXml" ds:itemID="{18EAD2C5-DB37-4074-80BB-7A7A6F18F0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b18e8d-63f6-411e-b08a-0db879561f9c"/>
    <ds:schemaRef ds:uri="1bb660f6-1bfa-4fb8-9d77-1dd2285d55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2DB8E3-B352-4A12-A60D-499F8F74072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1256</TotalTime>
  <Words>311</Words>
  <Application>Microsoft Office PowerPoint</Application>
  <PresentationFormat>Widescreen</PresentationFormat>
  <Paragraphs>46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Century Gothic</vt:lpstr>
      <vt:lpstr>Office Theme</vt:lpstr>
      <vt:lpstr>St Cuthbert’s Primary School Improvement Plan Summary 2024/25</vt:lpstr>
    </vt:vector>
  </TitlesOfParts>
  <Company>City of Edinburgh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dc:title>
  <dc:creator>Kevin Brack</dc:creator>
  <cp:lastModifiedBy>Pat Brack</cp:lastModifiedBy>
  <cp:revision>66</cp:revision>
  <cp:lastPrinted>2024-08-30T08:23:00Z</cp:lastPrinted>
  <dcterms:created xsi:type="dcterms:W3CDTF">2018-09-07T13:09:36Z</dcterms:created>
  <dcterms:modified xsi:type="dcterms:W3CDTF">2024-08-30T08:23:05Z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0x010100F3D4A5EA0787204183DB0C0627730CD6</vt:lpwstr>
  </property>
</Properties>
</file>