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1" d="100"/>
          <a:sy n="71" d="100"/>
        </p:scale>
        <p:origin x="484" y="-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E08A5-A908-41A5-B4CC-6ACBAE319FF0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C9D5A-1452-42C8-9AD6-9D8F2937DA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08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E18479-BDF7-47E0-8962-C0CBD40723F3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43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97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08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46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71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97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38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660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61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3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B0E5C-BE66-416F-8020-6F29A97532D6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B91A4-95F2-4115-BE07-743DC2B86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46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1950" y="115889"/>
            <a:ext cx="8928100" cy="636587"/>
          </a:xfrm>
          <a:noFill/>
        </p:spPr>
        <p:txBody>
          <a:bodyPr rtlCol="0" anchor="t">
            <a:noAutofit/>
          </a:bodyPr>
          <a:lstStyle/>
          <a:p>
            <a:pPr algn="l">
              <a:defRPr/>
            </a:pPr>
            <a:r>
              <a:rPr lang="en-GB" sz="1600" b="1" dirty="0">
                <a:latin typeface="Century Gothic" panose="020B0502020202020204" pitchFamily="34" charset="0"/>
              </a:rPr>
              <a:t>St Cuthbert’s Primary School Improvement Plan Summary 2025/26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5651" y="1517564"/>
            <a:ext cx="1224136" cy="3852863"/>
          </a:xfrm>
          <a:prstGeom prst="rect">
            <a:avLst/>
          </a:prstGeom>
          <a:solidFill>
            <a:srgbClr val="00B0F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Aim:  </a:t>
            </a: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 ensure we are the best school we can be for the children, staff and families of St Cuthbert’s Primary School </a:t>
            </a:r>
          </a:p>
          <a:p>
            <a:pPr algn="ctr">
              <a:defRPr/>
            </a:pPr>
            <a:endParaRPr lang="en-GB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endParaRPr lang="en-GB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85507" y="1861327"/>
            <a:ext cx="2428875" cy="65782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Learning, Teaching and Assessment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89015" y="5473595"/>
            <a:ext cx="2520499" cy="1207025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Ensure robust Quality Assurance of Improvement Goals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58676" y="1654451"/>
            <a:ext cx="2520497" cy="1207025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>
                <a:solidFill>
                  <a:schemeClr val="tx1"/>
                </a:solidFill>
                <a:latin typeface="Century Gothic" panose="020B0502020202020204" pitchFamily="34" charset="0"/>
              </a:rPr>
              <a:t>Further improve learning, teaching and assessment</a:t>
            </a:r>
            <a:endParaRPr lang="en-GB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22852" y="947869"/>
            <a:ext cx="3204851" cy="25769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revise school approach to and guidance for the teaching of Writing across all stages/levels.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ensure consistency of target setting and evaluation across school.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ensure consistent approach to teacher feedback, peer and self assessment across school.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upskill staff and pupils in development of digital skills and to earn Digital Schools Award.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develop and strengthen school’s approach to Outdoor Learning.</a:t>
            </a:r>
            <a:endParaRPr lang="en-GB" sz="11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develop consistent approach to </a:t>
            </a:r>
            <a:r>
              <a:rPr lang="en-GB" sz="1100" dirty="0">
                <a:latin typeface="Aptos"/>
                <a:ea typeface="Aptos"/>
                <a:cs typeface="Times New Roman" panose="02020603050405020304" pitchFamily="18" charset="0"/>
              </a:rPr>
              <a:t>raising awareness of </a:t>
            </a:r>
            <a:r>
              <a:rPr lang="en-GB" sz="1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Sustainable Development Goals</a:t>
            </a:r>
            <a:endParaRPr lang="en-GB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496" name="TextBox 48"/>
          <p:cNvSpPr txBox="1">
            <a:spLocks noChangeArrowheads="1"/>
          </p:cNvSpPr>
          <p:nvPr/>
        </p:nvSpPr>
        <p:spPr bwMode="auto">
          <a:xfrm>
            <a:off x="8139650" y="671644"/>
            <a:ext cx="2879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Tasks  to impact drivers</a:t>
            </a:r>
          </a:p>
        </p:txBody>
      </p:sp>
      <p:sp>
        <p:nvSpPr>
          <p:cNvPr id="19497" name="TextBox 50"/>
          <p:cNvSpPr txBox="1">
            <a:spLocks noChangeArrowheads="1"/>
          </p:cNvSpPr>
          <p:nvPr/>
        </p:nvSpPr>
        <p:spPr bwMode="auto">
          <a:xfrm>
            <a:off x="4799012" y="699269"/>
            <a:ext cx="28813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           Smart Targets</a:t>
            </a:r>
          </a:p>
        </p:txBody>
      </p:sp>
      <p:sp>
        <p:nvSpPr>
          <p:cNvPr id="19498" name="TextBox 51"/>
          <p:cNvSpPr txBox="1">
            <a:spLocks noChangeArrowheads="1"/>
          </p:cNvSpPr>
          <p:nvPr/>
        </p:nvSpPr>
        <p:spPr bwMode="auto">
          <a:xfrm>
            <a:off x="2079991" y="712863"/>
            <a:ext cx="28813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Primary drivers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631504" y="4869161"/>
            <a:ext cx="1224136" cy="426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GB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641553" y="5632836"/>
            <a:ext cx="1224136" cy="888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GB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461D637-452C-4CAF-93CC-F774502A2D96}"/>
              </a:ext>
            </a:extLst>
          </p:cNvPr>
          <p:cNvSpPr/>
          <p:nvPr/>
        </p:nvSpPr>
        <p:spPr>
          <a:xfrm>
            <a:off x="2632513" y="3683078"/>
            <a:ext cx="2412823" cy="65782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Equalities, Equity and Inclusion </a:t>
            </a:r>
          </a:p>
        </p:txBody>
      </p:sp>
      <p:pic>
        <p:nvPicPr>
          <p:cNvPr id="39" name="Picture 38" descr="logo">
            <a:extLst>
              <a:ext uri="{FF2B5EF4-FFF2-40B4-BE49-F238E27FC236}">
                <a16:creationId xmlns:a16="http://schemas.microsoft.com/office/drawing/2014/main" id="{56E35B23-BCCB-4614-9325-FB844FFC293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8" y="406401"/>
            <a:ext cx="855776" cy="848754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57F946BE-B1B6-4B46-A77D-1E0825BD9B92}"/>
              </a:ext>
            </a:extLst>
          </p:cNvPr>
          <p:cNvSpPr/>
          <p:nvPr/>
        </p:nvSpPr>
        <p:spPr>
          <a:xfrm>
            <a:off x="5289015" y="3794827"/>
            <a:ext cx="2511586" cy="1150328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To further improve support given to pupils with ASN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2FD3A1E-9ED9-4D71-B5D2-1B71F3C2BD0B}"/>
              </a:ext>
            </a:extLst>
          </p:cNvPr>
          <p:cNvSpPr/>
          <p:nvPr/>
        </p:nvSpPr>
        <p:spPr>
          <a:xfrm>
            <a:off x="8044280" y="3627934"/>
            <a:ext cx="3269382" cy="21765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latin typeface="Aptos"/>
                <a:ea typeface="Aptos"/>
                <a:cs typeface="Times New Roman" panose="02020603050405020304" pitchFamily="18" charset="0"/>
              </a:rPr>
              <a:t>U</a:t>
            </a: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se of Circle Document in all classes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Build Team around the school with new Learning Community model of ASL, EAL and PSO Allocation.</a:t>
            </a:r>
            <a:endParaRPr lang="en-GB" sz="11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Improve processes for identifying and evidencing impact of Nurture supports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To strengthen teacher knowledge and use of differentiation through collegiate and individual work related to the Teacher Charter.</a:t>
            </a:r>
          </a:p>
          <a:p>
            <a:pPr lvl="0">
              <a:lnSpc>
                <a:spcPct val="115000"/>
              </a:lnSpc>
              <a:spcAft>
                <a:spcPts val="800"/>
              </a:spcAft>
            </a:pPr>
            <a:endParaRPr lang="en-GB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AF7417-AE0E-4484-8DB2-A6B86D934F66}"/>
              </a:ext>
            </a:extLst>
          </p:cNvPr>
          <p:cNvSpPr/>
          <p:nvPr/>
        </p:nvSpPr>
        <p:spPr>
          <a:xfrm>
            <a:off x="8044280" y="5804452"/>
            <a:ext cx="3218520" cy="9376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200" dirty="0"/>
              <a:t>To review and further refine Quality Assurance processes and train and support new Acting Principal Teacher</a:t>
            </a:r>
            <a:endParaRPr lang="en-GB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3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D4A5EA0787204183DB0C0627730CD6" ma:contentTypeVersion="13" ma:contentTypeDescription="Create a new document." ma:contentTypeScope="" ma:versionID="41488f53ceabb535021e06194ed51eb6">
  <xsd:schema xmlns:xsd="http://www.w3.org/2001/XMLSchema" xmlns:xs="http://www.w3.org/2001/XMLSchema" xmlns:p="http://schemas.microsoft.com/office/2006/metadata/properties" xmlns:ns3="a7b18e8d-63f6-411e-b08a-0db879561f9c" xmlns:ns4="1bb660f6-1bfa-4fb8-9d77-1dd2285d5510" targetNamespace="http://schemas.microsoft.com/office/2006/metadata/properties" ma:root="true" ma:fieldsID="8d8c1edd5920af03e27c72a452f9ff8b" ns3:_="" ns4:_="">
    <xsd:import namespace="a7b18e8d-63f6-411e-b08a-0db879561f9c"/>
    <xsd:import namespace="1bb660f6-1bfa-4fb8-9d77-1dd2285d55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b18e8d-63f6-411e-b08a-0db879561f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660f6-1bfa-4fb8-9d77-1dd2285d551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EAD2C5-DB37-4074-80BB-7A7A6F18F0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b18e8d-63f6-411e-b08a-0db879561f9c"/>
    <ds:schemaRef ds:uri="1bb660f6-1bfa-4fb8-9d77-1dd2285d55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A1E52B-5A57-4E30-AD6C-90BE2CA90439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1bb660f6-1bfa-4fb8-9d77-1dd2285d5510"/>
    <ds:schemaRef ds:uri="a7b18e8d-63f6-411e-b08a-0db879561f9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2DB8E3-B352-4A12-A60D-499F8F7407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228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Century Gothic</vt:lpstr>
      <vt:lpstr>Symbol</vt:lpstr>
      <vt:lpstr>Office Theme</vt:lpstr>
      <vt:lpstr>St Cuthbert’s Primary School Improvement Plan Summary 2025/26</vt:lpstr>
    </vt:vector>
  </TitlesOfParts>
  <Company>City of Edinburgh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here</dc:title>
  <dc:creator>Kevin Brack</dc:creator>
  <cp:lastModifiedBy>Pat Brack</cp:lastModifiedBy>
  <cp:revision>66</cp:revision>
  <cp:lastPrinted>2025-10-06T12:05:43Z</cp:lastPrinted>
  <dcterms:created xsi:type="dcterms:W3CDTF">2018-09-07T13:09:36Z</dcterms:created>
  <dcterms:modified xsi:type="dcterms:W3CDTF">2025-10-06T12:05:46Z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0x010100F3D4A5EA0787204183DB0C0627730CD6</vt:lpwstr>
  </property>
</Properties>
</file>