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076F91-EAE0-4A50-92E2-6945F4081E2E}" v="9" dt="2026-09-04T12:33:30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E08A5-A908-41A5-B4CC-6ACBAE319FF0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C9D5A-1452-42C8-9AD6-9D8F2937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085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E18479-BDF7-47E0-8962-C0CBD40723F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43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97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33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08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46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71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2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38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6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61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B0E5C-BE66-416F-8020-6F29A97532D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B91A4-95F2-4115-BE07-743DC2B86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46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1950" y="115889"/>
            <a:ext cx="8928100" cy="636587"/>
          </a:xfrm>
          <a:noFill/>
        </p:spPr>
        <p:txBody>
          <a:bodyPr rtlCol="0" anchor="t">
            <a:noAutofit/>
          </a:bodyPr>
          <a:lstStyle/>
          <a:p>
            <a:pPr algn="l">
              <a:defRPr/>
            </a:pPr>
            <a:r>
              <a:rPr lang="en-GB" sz="1600" b="1" dirty="0">
                <a:latin typeface="Century Gothic" panose="020B0502020202020204" pitchFamily="34" charset="0"/>
              </a:rPr>
              <a:t>St Cuthbert’s Primary School Improvement Plan Summary 2026/27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5651" y="1517564"/>
            <a:ext cx="1224136" cy="3852863"/>
          </a:xfrm>
          <a:prstGeom prst="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Aim:  </a:t>
            </a: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 ensure we are the best school we can be for the children, staff and families of St Cuthbert’s Primary School </a:t>
            </a:r>
          </a:p>
          <a:p>
            <a:pPr algn="ctr">
              <a:defRPr/>
            </a:pPr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n-GB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5507" y="1861327"/>
            <a:ext cx="2428875" cy="657829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Learning, Teaching and Assessment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89015" y="5473595"/>
            <a:ext cx="2520499" cy="1207025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Raising Attainment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58676" y="1654451"/>
            <a:ext cx="2520497" cy="1207025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>
                <a:solidFill>
                  <a:schemeClr val="tx1"/>
                </a:solidFill>
                <a:latin typeface="Century Gothic" panose="020B0502020202020204" pitchFamily="34" charset="0"/>
              </a:rPr>
              <a:t>Further improve learning, teaching and assessment</a:t>
            </a:r>
            <a:endParaRPr lang="en-GB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022852" y="947869"/>
            <a:ext cx="3269381" cy="28469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To review and revise our Teaching and Learning Framework.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100" kern="100" dirty="0">
                <a:latin typeface="Aptos"/>
                <a:ea typeface="Aptos"/>
                <a:cs typeface="Times New Roman" panose="02020603050405020304" pitchFamily="18" charset="0"/>
              </a:rPr>
              <a:t>To review and revise Numeracy and Maths Policy/Guidance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To review and revise policy/guidance for teaching of reading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000" dirty="0"/>
              <a:t>To improve staff and pupil understanding and use in learning of Sustainable Development goals within the context of a revised approach to Learning for Sustainability.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000" dirty="0"/>
              <a:t>To ensure that, in line with Edinburgh Learns guidance, that all learning references </a:t>
            </a:r>
            <a:r>
              <a:rPr lang="en-GB" sz="1000" dirty="0" err="1"/>
              <a:t>Metaskills</a:t>
            </a:r>
            <a:r>
              <a:rPr lang="en-GB" sz="1000" dirty="0"/>
              <a:t> in order to improve pupil knowledge and ownership of their own learning and the skills required to achieve success in learning.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GB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9496" name="TextBox 48"/>
          <p:cNvSpPr txBox="1">
            <a:spLocks noChangeArrowheads="1"/>
          </p:cNvSpPr>
          <p:nvPr/>
        </p:nvSpPr>
        <p:spPr bwMode="auto">
          <a:xfrm>
            <a:off x="8139650" y="671644"/>
            <a:ext cx="2879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 b="1" dirty="0">
                <a:latin typeface="Century Gothic" panose="020B0502020202020204" pitchFamily="34" charset="0"/>
              </a:rPr>
              <a:t>Tasks  to impact drivers</a:t>
            </a:r>
          </a:p>
        </p:txBody>
      </p:sp>
      <p:sp>
        <p:nvSpPr>
          <p:cNvPr id="19497" name="TextBox 50"/>
          <p:cNvSpPr txBox="1">
            <a:spLocks noChangeArrowheads="1"/>
          </p:cNvSpPr>
          <p:nvPr/>
        </p:nvSpPr>
        <p:spPr bwMode="auto">
          <a:xfrm>
            <a:off x="4799012" y="699269"/>
            <a:ext cx="28813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 b="1" dirty="0">
                <a:latin typeface="Century Gothic" panose="020B0502020202020204" pitchFamily="34" charset="0"/>
              </a:rPr>
              <a:t>           Smart Targets</a:t>
            </a:r>
          </a:p>
        </p:txBody>
      </p:sp>
      <p:sp>
        <p:nvSpPr>
          <p:cNvPr id="19498" name="TextBox 51"/>
          <p:cNvSpPr txBox="1">
            <a:spLocks noChangeArrowheads="1"/>
          </p:cNvSpPr>
          <p:nvPr/>
        </p:nvSpPr>
        <p:spPr bwMode="auto">
          <a:xfrm>
            <a:off x="2079991" y="712863"/>
            <a:ext cx="2881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 b="1" dirty="0">
                <a:latin typeface="Century Gothic" panose="020B0502020202020204" pitchFamily="34" charset="0"/>
              </a:rPr>
              <a:t>Primary drivers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631504" y="4869161"/>
            <a:ext cx="1224136" cy="426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641553" y="5632836"/>
            <a:ext cx="1224136" cy="888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GB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461D637-452C-4CAF-93CC-F774502A2D96}"/>
              </a:ext>
            </a:extLst>
          </p:cNvPr>
          <p:cNvSpPr/>
          <p:nvPr/>
        </p:nvSpPr>
        <p:spPr>
          <a:xfrm>
            <a:off x="2632513" y="3683078"/>
            <a:ext cx="2412823" cy="657829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Equalities, Equity and Inclusion </a:t>
            </a:r>
          </a:p>
        </p:txBody>
      </p:sp>
      <p:pic>
        <p:nvPicPr>
          <p:cNvPr id="39" name="Picture 38" descr="logo">
            <a:extLst>
              <a:ext uri="{FF2B5EF4-FFF2-40B4-BE49-F238E27FC236}">
                <a16:creationId xmlns:a16="http://schemas.microsoft.com/office/drawing/2014/main" id="{56E35B23-BCCB-4614-9325-FB844FFC29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88" y="406401"/>
            <a:ext cx="855776" cy="84875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7F946BE-B1B6-4B46-A77D-1E0825BD9B92}"/>
              </a:ext>
            </a:extLst>
          </p:cNvPr>
          <p:cNvSpPr/>
          <p:nvPr/>
        </p:nvSpPr>
        <p:spPr>
          <a:xfrm>
            <a:off x="5289015" y="3794827"/>
            <a:ext cx="2511586" cy="1150328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To further improve pupil wellbeing and inclusion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2FD3A1E-9ED9-4D71-B5D2-1B71F3C2BD0B}"/>
              </a:ext>
            </a:extLst>
          </p:cNvPr>
          <p:cNvSpPr/>
          <p:nvPr/>
        </p:nvSpPr>
        <p:spPr>
          <a:xfrm>
            <a:off x="8022852" y="3794827"/>
            <a:ext cx="3269382" cy="21153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lvl="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000" kern="100" dirty="0">
                <a:ea typeface="Aptos"/>
                <a:cs typeface="Times New Roman" panose="02020603050405020304" pitchFamily="18" charset="0"/>
              </a:rPr>
              <a:t>U</a:t>
            </a:r>
            <a:r>
              <a:rPr lang="en-GB" sz="1000" kern="100" dirty="0">
                <a:effectLst/>
                <a:ea typeface="Aptos"/>
                <a:cs typeface="Times New Roman" panose="02020603050405020304" pitchFamily="18" charset="0"/>
              </a:rPr>
              <a:t>se of physical and social Circle Document assessment in all classes </a:t>
            </a:r>
            <a:endParaRPr lang="en-GB" sz="1000" kern="100" dirty="0">
              <a:ea typeface="Aptos"/>
              <a:cs typeface="Times New Roman" panose="02020603050405020304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/>
              <a:t>Review and revise our approach to pupil leadership to expand pupil ownership and responsibility across the school.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/>
              <a:t>To improve HWB outcomes for P7 class identified by HWB Survey.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To introduce secure, weekly whole school pastoral updates.</a:t>
            </a:r>
            <a:endParaRPr lang="en-GB" sz="1000" kern="100" dirty="0">
              <a:effectLst/>
              <a:ea typeface="Aptos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GB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GB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AF7417-AE0E-4484-8DB2-A6B86D934F66}"/>
              </a:ext>
            </a:extLst>
          </p:cNvPr>
          <p:cNvSpPr/>
          <p:nvPr/>
        </p:nvSpPr>
        <p:spPr>
          <a:xfrm>
            <a:off x="8001912" y="5370427"/>
            <a:ext cx="3290321" cy="13101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/>
              <a:t>Review approach to target setting to short and long term achieve a more consistent approach across the school.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To improve attainment in writing for all classes.</a:t>
            </a:r>
            <a:endParaRPr lang="en-GB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34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06bdd97a-7e73-4026-8a77-0c39a60dca06" xsi:nil="true"/>
    <Math_Settings xmlns="06bdd97a-7e73-4026-8a77-0c39a60dca06" xsi:nil="true"/>
    <Member_Groups xmlns="06bdd97a-7e73-4026-8a77-0c39a60dca06">
      <UserInfo>
        <DisplayName/>
        <AccountId xsi:nil="true"/>
        <AccountType/>
      </UserInfo>
    </Member_Groups>
    <Self_Registration_Enabled xmlns="06bdd97a-7e73-4026-8a77-0c39a60dca06" xsi:nil="true"/>
    <Distribution_Groups xmlns="06bdd97a-7e73-4026-8a77-0c39a60dca06" xsi:nil="true"/>
    <Invited_Members xmlns="06bdd97a-7e73-4026-8a77-0c39a60dca06" xsi:nil="true"/>
    <Is_Collaboration_Space_Locked xmlns="06bdd97a-7e73-4026-8a77-0c39a60dca06" xsi:nil="true"/>
    <Leaders xmlns="06bdd97a-7e73-4026-8a77-0c39a60dca06">
      <UserInfo>
        <DisplayName/>
        <AccountId xsi:nil="true"/>
        <AccountType/>
      </UserInfo>
    </Leaders>
    <lcf76f155ced4ddcb4097134ff3c332f xmlns="06bdd97a-7e73-4026-8a77-0c39a60dca06">
      <Terms xmlns="http://schemas.microsoft.com/office/infopath/2007/PartnerControls"/>
    </lcf76f155ced4ddcb4097134ff3c332f>
    <TaxCatchAll xmlns="bb54e270-9cdd-4b3e-9f60-834e5bad4ff7" xsi:nil="true"/>
    <DefaultSectionNames xmlns="06bdd97a-7e73-4026-8a77-0c39a60dca06" xsi:nil="true"/>
    <Teams_Channel_Section_Location xmlns="06bdd97a-7e73-4026-8a77-0c39a60dca06" xsi:nil="true"/>
    <Has_Leaders_Only_SectionGroup xmlns="06bdd97a-7e73-4026-8a77-0c39a60dca06" xsi:nil="true"/>
    <CultureName xmlns="06bdd97a-7e73-4026-8a77-0c39a60dca06" xsi:nil="true"/>
    <Owner xmlns="06bdd97a-7e73-4026-8a77-0c39a60dca06">
      <UserInfo>
        <DisplayName/>
        <AccountId xsi:nil="true"/>
        <AccountType/>
      </UserInfo>
    </Owner>
    <IsNotebookLocked xmlns="06bdd97a-7e73-4026-8a77-0c39a60dca06" xsi:nil="true"/>
    <Templates xmlns="06bdd97a-7e73-4026-8a77-0c39a60dca06" xsi:nil="true"/>
    <Members xmlns="06bdd97a-7e73-4026-8a77-0c39a60dca06">
      <UserInfo>
        <DisplayName/>
        <AccountId xsi:nil="true"/>
        <AccountType/>
      </UserInfo>
    </Members>
    <NotebookType xmlns="06bdd97a-7e73-4026-8a77-0c39a60dca06" xsi:nil="true"/>
    <AppVersion xmlns="06bdd97a-7e73-4026-8a77-0c39a60dca06" xsi:nil="true"/>
    <LMS_Mappings xmlns="06bdd97a-7e73-4026-8a77-0c39a60dca06" xsi:nil="true"/>
    <Invited_Leaders xmlns="06bdd97a-7e73-4026-8a77-0c39a60dca06" xsi:nil="true"/>
    <FolderType xmlns="06bdd97a-7e73-4026-8a77-0c39a60dca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6FC4B1CB18CD4A8C9EBCFA152BBFAF" ma:contentTypeVersion="36" ma:contentTypeDescription="Create a new document." ma:contentTypeScope="" ma:versionID="cc59ceac7f6db2b948e3f74125fca864">
  <xsd:schema xmlns:xsd="http://www.w3.org/2001/XMLSchema" xmlns:xs="http://www.w3.org/2001/XMLSchema" xmlns:p="http://schemas.microsoft.com/office/2006/metadata/properties" xmlns:ns2="06bdd97a-7e73-4026-8a77-0c39a60dca06" xmlns:ns3="bb54e270-9cdd-4b3e-9f60-834e5bad4ff7" targetNamespace="http://schemas.microsoft.com/office/2006/metadata/properties" ma:root="true" ma:fieldsID="c39fc1778856f09a796877f75f96bad3" ns2:_="" ns3:_="">
    <xsd:import namespace="06bdd97a-7e73-4026-8a77-0c39a60dca06"/>
    <xsd:import namespace="bb54e270-9cdd-4b3e-9f60-834e5bad4ff7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Teams_Channel_Section_Location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dd97a-7e73-4026-8a77-0c39a60dca06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Teams_Channel_Section_Location" ma:index="28" nillable="true" ma:displayName="Teams Channel Section Location" ma:internalName="Teams_Channel_Section_Location">
      <xsd:simpleType>
        <xsd:restriction base="dms:Text"/>
      </xsd:simpleType>
    </xsd:element>
    <xsd:element name="MediaServiceMetadata" ma:index="2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5" nillable="true" ma:taxonomy="true" ma:internalName="lcf76f155ced4ddcb4097134ff3c332f" ma:taxonomyFieldName="MediaServiceImageTags" ma:displayName="Image Tags" ma:readOnly="false" ma:fieldId="{5cf76f15-5ced-4ddc-b409-7134ff3c332f}" ma:taxonomyMulti="true" ma:sspId="768a29fc-2f9b-488e-bcd4-395cb321b4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4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4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4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4e270-9cdd-4b3e-9f60-834e5bad4ff7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6" nillable="true" ma:displayName="Taxonomy Catch All Column" ma:hidden="true" ma:list="{58f3d808-0638-4b9a-bbdf-e16587e43427}" ma:internalName="TaxCatchAll" ma:showField="CatchAllData" ma:web="bb54e270-9cdd-4b3e-9f60-834e5bad4f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A1E52B-5A57-4E30-AD6C-90BE2CA90439}">
  <ds:schemaRefs>
    <ds:schemaRef ds:uri="bb54e270-9cdd-4b3e-9f60-834e5bad4ff7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06bdd97a-7e73-4026-8a77-0c39a60dca0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22DB8E3-B352-4A12-A60D-499F8F740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4A32CE-1FCA-4636-B0EF-57EDF4E25E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bdd97a-7e73-4026-8a77-0c39a60dca06"/>
    <ds:schemaRef ds:uri="bb54e270-9cdd-4b3e-9f60-834e5bad4f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243</Words>
  <Application>Microsoft Office PowerPoint</Application>
  <PresentationFormat>Widescreen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Century Gothic</vt:lpstr>
      <vt:lpstr>Symbol</vt:lpstr>
      <vt:lpstr>Office Theme</vt:lpstr>
      <vt:lpstr>St Cuthbert’s Primary School Improvement Plan Summary 2026/27</vt:lpstr>
    </vt:vector>
  </TitlesOfParts>
  <Company>City of Edinburgh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title here</dc:title>
  <dc:creator>Kevin Brack</dc:creator>
  <cp:lastModifiedBy>Pat Brack</cp:lastModifiedBy>
  <cp:revision>68</cp:revision>
  <cp:lastPrinted>2025-10-06T12:05:43Z</cp:lastPrinted>
  <dcterms:created xsi:type="dcterms:W3CDTF">2018-09-07T13:09:36Z</dcterms:created>
  <dcterms:modified xsi:type="dcterms:W3CDTF">2026-09-04T12:33:30Z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0x0101004B6FC4B1CB18CD4A8C9EBCFA152BBFAF</vt:lpwstr>
  </property>
  <property fmtid="{D5CDD505-2E9C-101B-9397-08002B2CF9AE}" pid="3" name="MediaServiceImageTags">
    <vt:lpwstr/>
  </property>
</Properties>
</file>